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7" r:id="rId3"/>
    <p:sldId id="310" r:id="rId4"/>
    <p:sldId id="257" r:id="rId5"/>
    <p:sldId id="279" r:id="rId6"/>
    <p:sldId id="264" r:id="rId7"/>
    <p:sldId id="261" r:id="rId8"/>
    <p:sldId id="258" r:id="rId9"/>
    <p:sldId id="262" r:id="rId10"/>
    <p:sldId id="269" r:id="rId11"/>
    <p:sldId id="274" r:id="rId12"/>
    <p:sldId id="300" r:id="rId13"/>
    <p:sldId id="297" r:id="rId14"/>
    <p:sldId id="298" r:id="rId15"/>
    <p:sldId id="299" r:id="rId16"/>
    <p:sldId id="301" r:id="rId17"/>
    <p:sldId id="302" r:id="rId18"/>
    <p:sldId id="271" r:id="rId19"/>
    <p:sldId id="306" r:id="rId20"/>
    <p:sldId id="305" r:id="rId21"/>
    <p:sldId id="307" r:id="rId22"/>
    <p:sldId id="304" r:id="rId23"/>
    <p:sldId id="308" r:id="rId24"/>
    <p:sldId id="309" r:id="rId25"/>
    <p:sldId id="260" r:id="rId26"/>
    <p:sldId id="263" r:id="rId27"/>
    <p:sldId id="259" r:id="rId28"/>
    <p:sldId id="26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04"/>
    <p:restoredTop sz="75463"/>
  </p:normalViewPr>
  <p:slideViewPr>
    <p:cSldViewPr snapToGrid="0">
      <p:cViewPr varScale="1">
        <p:scale>
          <a:sx n="155" d="100"/>
          <a:sy n="155" d="100"/>
        </p:scale>
        <p:origin x="192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07E0F8D-8433-F45D-5A7F-95ADD377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2CCFFD7-1ED6-6966-8896-338AE000D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F0778C-4FFF-90EA-0DC0-FBB15BF4B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9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19692F-8082-02DA-0143-00619F32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69D0BA3-ED36-406D-30C2-687B3F313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AA0A1E3-5940-427A-C740-2434CF812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0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60177F-4D7F-0951-02DE-1BA3A9E2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832E9A2-282D-B074-6220-8C003E65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ACC2AB4C-C29B-F1FE-024C-B3B0F563C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2CEFA7-A313-1A49-17B5-3CFECC7E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670108-27F2-1A1B-C7D7-76CD1ACF0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84B574A-AE95-F55A-2DD4-BDD75DC28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9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59CD1CF-1E09-137E-4348-2301C72B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A68122-3943-FAB4-AC86-3939AC1F2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6FBC2810-79F1-7253-987F-119220C6CA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69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Ecosystem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ecosystem matured in last 30 days—now production-grade, not just prototyping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Covers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, plus industry traction &amp; community signals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Focus: reliability, scale, enterprise readiness, and model optionality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Core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Model optionality:</a:t>
            </a:r>
            <a:r>
              <a:rPr lang="en-US" sz="1400" dirty="0">
                <a:solidFill>
                  <a:schemeClr val="bg1"/>
                </a:solidFill>
              </a:rPr>
              <a:t> first-class connectors for GPT-5, LLaMA-4, Gemini 2 Ultra, Claude 4, Mistral, more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Download milestone:</a:t>
            </a:r>
            <a:r>
              <a:rPr lang="en-US" sz="1400" dirty="0">
                <a:solidFill>
                  <a:schemeClr val="bg1"/>
                </a:solidFill>
              </a:rPr>
              <a:t> surpassed OpenAI Python SDK in monthly installs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Enterprise-grade plugins:</a:t>
            </a:r>
            <a:r>
              <a:rPr lang="en-US" sz="1400" dirty="0">
                <a:solidFill>
                  <a:schemeClr val="bg1"/>
                </a:solidFill>
              </a:rPr>
              <a:t> SAP, Salesforce, ServiceNow, new vector stores, on-device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Production templates: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FastAPI</a:t>
            </a:r>
            <a:r>
              <a:rPr lang="en-US" sz="1400" dirty="0">
                <a:solidFill>
                  <a:schemeClr val="bg1"/>
                </a:solidFill>
              </a:rPr>
              <a:t> +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 starter, Docker files, multi-LLM configs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Memory upgrades:</a:t>
            </a:r>
            <a:r>
              <a:rPr lang="en-US" sz="1400" dirty="0">
                <a:solidFill>
                  <a:schemeClr val="bg1"/>
                </a:solidFill>
              </a:rPr>
              <a:t> LangMem 0.0.22 adds better unstructured memory updates &amp; default profiles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Platform GA:</a:t>
            </a:r>
            <a:r>
              <a:rPr lang="en-US" sz="1400" dirty="0">
                <a:solidFill>
                  <a:schemeClr val="bg1"/>
                </a:solidFill>
              </a:rPr>
              <a:t> 1-click deploy, 30+ API endpoints, horizontal scaling, persistent agent memory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v0.4 orchestration features:</a:t>
            </a:r>
            <a:r>
              <a:rPr lang="en-US" sz="1400" dirty="0">
                <a:solidFill>
                  <a:schemeClr val="bg1"/>
                </a:solidFill>
              </a:rPr>
              <a:t> interrupts, node-level caching, deferred nodes, </a:t>
            </a:r>
            <a:r>
              <a:rPr lang="en-US" sz="1400" dirty="0" err="1">
                <a:solidFill>
                  <a:schemeClr val="bg1"/>
                </a:solidFill>
              </a:rPr>
              <a:t>streamable</a:t>
            </a:r>
            <a:r>
              <a:rPr lang="en-US" sz="1400" dirty="0">
                <a:solidFill>
                  <a:schemeClr val="bg1"/>
                </a:solidFill>
              </a:rPr>
              <a:t> HTTP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 Studio V2:</a:t>
            </a:r>
            <a:r>
              <a:rPr lang="en-US" sz="1400" dirty="0">
                <a:solidFill>
                  <a:schemeClr val="bg1"/>
                </a:solidFill>
              </a:rPr>
              <a:t> visual debugger, real-time state inspection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No-code Open Agent Platform:</a:t>
            </a:r>
            <a:r>
              <a:rPr lang="en-US" sz="1400" dirty="0">
                <a:solidFill>
                  <a:schemeClr val="bg1"/>
                </a:solidFill>
              </a:rPr>
              <a:t> build &amp; ship agents without writing code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Multi-agent workflows:</a:t>
            </a:r>
            <a:r>
              <a:rPr lang="en-US" sz="1400" dirty="0">
                <a:solidFill>
                  <a:schemeClr val="bg1"/>
                </a:solidFill>
              </a:rPr>
              <a:t> async execution, shared context, robust error recovery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QWEN3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 at the MOE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Ollama</a:t>
            </a:r>
            <a:r>
              <a:rPr lang="en-US" sz="1000" dirty="0">
                <a:solidFill>
                  <a:schemeClr val="bg1"/>
                </a:solidFill>
              </a:rPr>
              <a:t> support!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Llama 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Voice optimized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Deepseek</a:t>
            </a:r>
            <a:endParaRPr lang="en-US" sz="1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Deepseek</a:t>
            </a:r>
            <a:r>
              <a:rPr lang="en-US" sz="1000" dirty="0">
                <a:solidFill>
                  <a:schemeClr val="bg1"/>
                </a:solidFill>
              </a:rPr>
              <a:t>-VL – </a:t>
            </a:r>
            <a:r>
              <a:rPr lang="en-US" sz="1000" dirty="0" err="1">
                <a:solidFill>
                  <a:schemeClr val="bg1"/>
                </a:solidFill>
              </a:rPr>
              <a:t>Mulimodal</a:t>
            </a:r>
            <a:r>
              <a:rPr lang="en-US" sz="1000" dirty="0">
                <a:solidFill>
                  <a:schemeClr val="bg1"/>
                </a:solidFill>
              </a:rPr>
              <a:t> Reasoning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Observability:</a:t>
            </a:r>
            <a:r>
              <a:rPr lang="en-US" sz="1400" dirty="0">
                <a:solidFill>
                  <a:schemeClr val="bg1"/>
                </a:solidFill>
              </a:rPr>
              <a:t> agent-level metrics, multimodal tracing, cost tracking for OpenAI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Interactive eval: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 Playground, production failure alerts, webhook integrations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Self-Hosted v0.10:</a:t>
            </a:r>
            <a:r>
              <a:rPr lang="en-US" sz="1400" dirty="0">
                <a:solidFill>
                  <a:schemeClr val="bg1"/>
                </a:solidFill>
              </a:rPr>
              <a:t> RBAC, workspace isolation, secure monitoring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Incident drill-down:</a:t>
            </a:r>
            <a:r>
              <a:rPr lang="en-US" sz="1400" dirty="0">
                <a:solidFill>
                  <a:schemeClr val="bg1"/>
                </a:solidFill>
              </a:rPr>
              <a:t> 28-min TLS cert outage on May 1—quick fix validates monitoring roadmap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SDLC ties:</a:t>
            </a:r>
            <a:r>
              <a:rPr lang="en-US" sz="1400" dirty="0">
                <a:solidFill>
                  <a:schemeClr val="bg1"/>
                </a:solidFill>
              </a:rPr>
              <a:t> bidirectional prompt sync with Git &amp; issue trackers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Community Momentum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Enterprise adoption:</a:t>
            </a:r>
            <a:r>
              <a:rPr lang="en-US" sz="1400" dirty="0">
                <a:solidFill>
                  <a:schemeClr val="bg1"/>
                </a:solidFill>
              </a:rPr>
              <a:t> Klarna, LinkedIn, </a:t>
            </a:r>
            <a:r>
              <a:rPr lang="en-US" sz="1400" dirty="0" err="1">
                <a:solidFill>
                  <a:schemeClr val="bg1"/>
                </a:solidFill>
              </a:rPr>
              <a:t>Replit</a:t>
            </a:r>
            <a:r>
              <a:rPr lang="en-US" sz="1400" dirty="0">
                <a:solidFill>
                  <a:schemeClr val="bg1"/>
                </a:solidFill>
              </a:rPr>
              <a:t>, BlackRock deploying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agents at scale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Industry events:</a:t>
            </a:r>
            <a:r>
              <a:rPr lang="en-US" sz="1400" dirty="0">
                <a:solidFill>
                  <a:schemeClr val="bg1"/>
                </a:solidFill>
              </a:rPr>
              <a:t> Interrupt 2025 showcased “agent engineer” role &amp; live product demos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Community tooling:</a:t>
            </a:r>
            <a:r>
              <a:rPr lang="en-US" sz="1400" dirty="0">
                <a:solidFill>
                  <a:schemeClr val="bg1"/>
                </a:solidFill>
              </a:rPr>
              <a:t> &gt;30 new OSS plugins; surge in YouTube tutorials &amp; case-study blogs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-US" dirty="0">
                <a:solidFill>
                  <a:schemeClr val="bg1"/>
                </a:solidFill>
              </a:rPr>
              <a:t>30-Day Update Cheat-Sheet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new models, plugins, prod templates, memory fixes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GA platform, caching, interrupts, no-code builder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LangSmith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multimodal tracing, self-host v0.10, cost &amp; alerting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Ecosystem:</a:t>
            </a:r>
            <a:r>
              <a:rPr lang="en-US" sz="1400" dirty="0">
                <a:solidFill>
                  <a:schemeClr val="bg1"/>
                </a:solidFill>
              </a:rPr>
              <a:t> enterprise case studies, agent-centric job roles, stronger focus on reliability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5B52A0C-EBA6-CEC7-F426-C03EA778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7026ED1-F266-B925-28E2-24EC0D9C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Ricky </a:t>
            </a:r>
            <a:r>
              <a:rPr lang="en" dirty="0" err="1">
                <a:solidFill>
                  <a:srgbClr val="F6F7F8"/>
                </a:solidFill>
              </a:rPr>
              <a:t>Pirruccio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DC16F45F-59D5-DA4B-F54A-3EB46074CF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F61D446-F912-F6B8-3E42-1112BC45A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0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AI Nuclear Fine Tunes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AI Ecosystem Update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Tox Testing MCP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Panel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Interrupt Conference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A858ED4F-0036-B9D7-C7BF-95F5606D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04BF9229-4720-5BC7-D126-772706146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Rob Whelan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81FA60D-B22E-F515-FEF4-D8E30B3625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66A296A-68BD-9827-AFF4-63639F785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4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578F0D8A-FD0F-C23A-87C3-CF50DD34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A2B27C9-B2B9-F0EB-8599-637AF7164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Colin McNamara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04211EB-067E-CBB8-DC54-485AF9E022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4D56102-6388-16E9-CB93-2AB69354B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0154BDF-7BFB-475E-E919-1A63B3D1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FA36E19-4617-F48F-BDA8-11367CD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Ryan Booth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ED25130-BD54-1469-64DD-F079E3550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7D280F8-3D06-CAC2-49C3-CC3F4715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DBF6327-F832-82D1-ACC7-FFD74C7C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58440D1-350E-13DA-CDAF-137BDD77A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Interrupt Panel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7681767-AD42-75D2-3F78-B2A90D357D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E63B7D3-94B2-D7B5-451E-42CA7E75A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June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Docs</a:t>
            </a:r>
          </a:p>
          <a:p>
            <a:r>
              <a:rPr lang="en-US" dirty="0">
                <a:solidFill>
                  <a:schemeClr val="bg1"/>
                </a:solidFill>
              </a:rPr>
              <a:t>June 2025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34BC8-B178-9DAC-7A40-59EA8FB6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693" y="1017725"/>
            <a:ext cx="6522307" cy="416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76539-0342-7079-97BB-5F41A6336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56" y="2772549"/>
            <a:ext cx="2006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– Pizza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Our Community  (you)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1200+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58287</TotalTime>
  <Words>976</Words>
  <Application>Microsoft Macintosh PowerPoint</Application>
  <PresentationFormat>On-screen Show (16:9)</PresentationFormat>
  <Paragraphs>174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Presentation</vt:lpstr>
      <vt:lpstr>Todays Agenda</vt:lpstr>
      <vt:lpstr>Open AIMUG.ORG – Docs – June 2025</vt:lpstr>
      <vt:lpstr>Thanks to our supporters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News – LangChain Ecosystem</vt:lpstr>
      <vt:lpstr>News – LangChain Core</vt:lpstr>
      <vt:lpstr>News – LangGraph</vt:lpstr>
      <vt:lpstr>News – LangSmith</vt:lpstr>
      <vt:lpstr>News – LangSmith</vt:lpstr>
      <vt:lpstr>News – Community Momentum</vt:lpstr>
      <vt:lpstr>News – 30-Day Update Cheat-Sheet</vt:lpstr>
      <vt:lpstr>Lightning Talks</vt:lpstr>
      <vt:lpstr>Lightning Talk – Ricky Pirruccio</vt:lpstr>
      <vt:lpstr>Lightning Talk – Rob Whelan</vt:lpstr>
      <vt:lpstr>Lightning Talk – Colin McNamara</vt:lpstr>
      <vt:lpstr>Showcases</vt:lpstr>
      <vt:lpstr>Showcase – Ryan Booth</vt:lpstr>
      <vt:lpstr>Showcase – LangChain Interrupt Panel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21</cp:revision>
  <dcterms:modified xsi:type="dcterms:W3CDTF">2025-06-04T21:32:52Z</dcterms:modified>
</cp:coreProperties>
</file>